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5B_4EC6402C.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F_B7078496.xml" ContentType="application/vnd.ms-powerpoint.comments+xml"/>
  <Override PartName="/ppt/comments/modernComment_162_BE7A47D6.xml" ContentType="application/vnd.ms-powerpoint.comments+xml"/>
  <Override PartName="/ppt/comments/modernComment_163_37A1711.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36_581BCBEF.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42_E55A7084.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37_FDDC7A32.xml" ContentType="application/vnd.ms-powerpoint.comments+xml"/>
  <Override PartName="/ppt/notesSlides/notesSlide44.xml" ContentType="application/vnd.openxmlformats-officedocument.presentationml.notesSlide+xml"/>
  <Override PartName="/ppt/comments/modernComment_118_44C8EDC5.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14C_A6D56947.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150_518E6064.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327" r:id="rId3"/>
    <p:sldId id="324" r:id="rId4"/>
    <p:sldId id="257" r:id="rId5"/>
    <p:sldId id="334" r:id="rId6"/>
    <p:sldId id="265" r:id="rId7"/>
    <p:sldId id="266" r:id="rId8"/>
    <p:sldId id="341" r:id="rId9"/>
    <p:sldId id="314" r:id="rId10"/>
    <p:sldId id="269" r:id="rId11"/>
    <p:sldId id="356" r:id="rId12"/>
    <p:sldId id="270" r:id="rId13"/>
    <p:sldId id="357" r:id="rId14"/>
    <p:sldId id="271" r:id="rId15"/>
    <p:sldId id="273" r:id="rId16"/>
    <p:sldId id="293" r:id="rId17"/>
    <p:sldId id="272" r:id="rId18"/>
    <p:sldId id="358" r:id="rId19"/>
    <p:sldId id="274" r:id="rId20"/>
    <p:sldId id="275" r:id="rId21"/>
    <p:sldId id="295" r:id="rId22"/>
    <p:sldId id="343" r:id="rId23"/>
    <p:sldId id="294" r:id="rId24"/>
    <p:sldId id="296" r:id="rId25"/>
    <p:sldId id="276" r:id="rId26"/>
    <p:sldId id="345" r:id="rId27"/>
    <p:sldId id="344" r:id="rId28"/>
    <p:sldId id="347" r:id="rId29"/>
    <p:sldId id="278" r:id="rId30"/>
    <p:sldId id="318" r:id="rId31"/>
    <p:sldId id="297" r:id="rId32"/>
    <p:sldId id="319" r:id="rId33"/>
    <p:sldId id="354" r:id="rId34"/>
    <p:sldId id="355" r:id="rId35"/>
    <p:sldId id="298" r:id="rId36"/>
    <p:sldId id="359" r:id="rId37"/>
    <p:sldId id="299" r:id="rId38"/>
    <p:sldId id="321" r:id="rId39"/>
    <p:sldId id="360" r:id="rId40"/>
    <p:sldId id="308" r:id="rId41"/>
    <p:sldId id="309" r:id="rId42"/>
    <p:sldId id="310" r:id="rId43"/>
    <p:sldId id="301" r:id="rId44"/>
    <p:sldId id="328" r:id="rId45"/>
    <p:sldId id="322" r:id="rId46"/>
    <p:sldId id="300" r:id="rId47"/>
    <p:sldId id="279" r:id="rId48"/>
    <p:sldId id="311" r:id="rId49"/>
    <p:sldId id="280" r:id="rId50"/>
    <p:sldId id="281" r:id="rId51"/>
    <p:sldId id="302" r:id="rId52"/>
    <p:sldId id="329" r:id="rId53"/>
    <p:sldId id="303" r:id="rId54"/>
    <p:sldId id="330" r:id="rId55"/>
    <p:sldId id="304" r:id="rId56"/>
    <p:sldId id="331" r:id="rId57"/>
    <p:sldId id="305" r:id="rId58"/>
    <p:sldId id="332" r:id="rId59"/>
    <p:sldId id="282" r:id="rId60"/>
    <p:sldId id="348" r:id="rId61"/>
    <p:sldId id="349" r:id="rId62"/>
    <p:sldId id="350" r:id="rId63"/>
    <p:sldId id="283" r:id="rId64"/>
    <p:sldId id="284" r:id="rId65"/>
    <p:sldId id="285" r:id="rId66"/>
    <p:sldId id="286" r:id="rId67"/>
    <p:sldId id="288" r:id="rId68"/>
    <p:sldId id="346" r:id="rId69"/>
    <p:sldId id="289" r:id="rId70"/>
    <p:sldId id="287" r:id="rId71"/>
    <p:sldId id="336" r:id="rId72"/>
    <p:sldId id="291" r:id="rId73"/>
    <p:sldId id="292" r:id="rId74"/>
    <p:sldId id="306" r:id="rId75"/>
    <p:sldId id="352" r:id="rId76"/>
    <p:sldId id="353" r:id="rId77"/>
    <p:sldId id="351" r:id="rId78"/>
    <p:sldId id="31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56"/>
            <p14:sldId id="270"/>
            <p14:sldId id="357"/>
            <p14:sldId id="271"/>
            <p14:sldId id="273"/>
            <p14:sldId id="293"/>
            <p14:sldId id="272"/>
            <p14:sldId id="358"/>
            <p14:sldId id="274"/>
            <p14:sldId id="275"/>
            <p14:sldId id="295"/>
            <p14:sldId id="343"/>
            <p14:sldId id="294"/>
            <p14:sldId id="296"/>
            <p14:sldId id="276"/>
            <p14:sldId id="345"/>
            <p14:sldId id="344"/>
            <p14:sldId id="347"/>
            <p14:sldId id="278"/>
            <p14:sldId id="318"/>
            <p14:sldId id="297"/>
            <p14:sldId id="319"/>
            <p14:sldId id="354"/>
            <p14:sldId id="355"/>
            <p14:sldId id="298"/>
            <p14:sldId id="359"/>
            <p14:sldId id="299"/>
            <p14:sldId id="321"/>
            <p14:sldId id="360"/>
            <p14:sldId id="308"/>
            <p14:sldId id="309"/>
            <p14:sldId id="310"/>
            <p14:sldId id="301"/>
            <p14:sldId id="328"/>
            <p14:sldId id="322"/>
            <p14:sldId id="300"/>
            <p14:sldId id="279"/>
            <p14:sldId id="311"/>
            <p14:sldId id="280"/>
            <p14:sldId id="281"/>
            <p14:sldId id="302"/>
            <p14:sldId id="329"/>
            <p14:sldId id="303"/>
            <p14:sldId id="330"/>
            <p14:sldId id="304"/>
            <p14:sldId id="331"/>
            <p14:sldId id="305"/>
            <p14:sldId id="332"/>
            <p14:sldId id="282"/>
            <p14:sldId id="348"/>
            <p14:sldId id="349"/>
            <p14:sldId id="350"/>
            <p14:sldId id="283"/>
            <p14:sldId id="284"/>
            <p14:sldId id="285"/>
            <p14:sldId id="286"/>
            <p14:sldId id="288"/>
            <p14:sldId id="346"/>
            <p14:sldId id="289"/>
            <p14:sldId id="287"/>
            <p14:sldId id="336"/>
            <p14:sldId id="291"/>
            <p14:sldId id="292"/>
            <p14:sldId id="306"/>
            <p14:sldId id="352"/>
            <p14:sldId id="353"/>
            <p14:sldId id="351"/>
            <p14:sldId id="31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7"/>
    <p:restoredTop sz="63034"/>
  </p:normalViewPr>
  <p:slideViewPr>
    <p:cSldViewPr snapToGrid="0">
      <p:cViewPr varScale="1">
        <p:scale>
          <a:sx n="96" d="100"/>
          <a:sy n="96"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omments/modernComment_118_44C8EDC5.xml><?xml version="1.0" encoding="utf-8"?>
<p188:cmLst xmlns:a="http://schemas.openxmlformats.org/drawingml/2006/main" xmlns:r="http://schemas.openxmlformats.org/officeDocument/2006/relationships" xmlns:p188="http://schemas.microsoft.com/office/powerpoint/2018/8/main">
  <p188:cm id="{E1A2C60F-BBD3-FB47-84DF-9999C6DF253A}"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6_581BCBEF.xml><?xml version="1.0" encoding="utf-8"?>
<p188:cmLst xmlns:a="http://schemas.openxmlformats.org/drawingml/2006/main" xmlns:r="http://schemas.openxmlformats.org/officeDocument/2006/relationships" xmlns:p188="http://schemas.microsoft.com/office/powerpoint/2018/8/main">
  <p188:cm id="{9CA2FFB0-4621-634E-9ACE-5AD2B4FB159A}" authorId="{E190014E-00EA-F9D5-823C-A32FF1CBF0B9}" created="2023-08-19T15:19:52.723">
    <pc:sldMkLst xmlns:pc="http://schemas.microsoft.com/office/powerpoint/2013/main/command">
      <pc:docMk/>
      <pc:sldMk cId="1478216687" sldId="310"/>
    </pc:sldMkLst>
    <p188:replyLst>
      <p188:reply id="{7C50ECBA-DB2E-0146-B152-1A540ADC80C7}" authorId="{E190014E-00EA-F9D5-823C-A32FF1CBF0B9}" created="2023-09-02T16:35:18.098">
        <p188:txBody>
          <a:bodyPr/>
          <a:lstStyle/>
          <a:p>
            <a:r>
              <a:rPr lang="en-US"/>
              <a:t>Actually, I am going to add some styling to fake the comments in Trac</a:t>
            </a:r>
          </a:p>
        </p188:txBody>
      </p188:reply>
    </p188:replyLst>
    <p188:txBody>
      <a:bodyPr/>
      <a:lstStyle/>
      <a:p>
        <a:r>
          <a:rPr lang="en-US"/>
          <a:t>This screenshot needs to have fewer comments on it so as to only have the context of what you’re talking about</a:t>
        </a:r>
      </a:p>
    </p188:txBody>
  </p188:cm>
</p188:cmLst>
</file>

<file path=ppt/comments/modernComment_137_FDDC7A32.xml><?xml version="1.0" encoding="utf-8"?>
<p188:cmLst xmlns:a="http://schemas.openxmlformats.org/drawingml/2006/main" xmlns:r="http://schemas.openxmlformats.org/officeDocument/2006/relationships" xmlns:p188="http://schemas.microsoft.com/office/powerpoint/2018/8/main">
  <p188:cm id="{CAECCE11-40A1-F14B-AAB5-C999D84951B6}" authorId="{E190014E-00EA-F9D5-823C-A32FF1CBF0B9}" status="resolved" created="2023-09-02T16:38:11.522" complete="100000">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status="resolved" created="2023-08-26T15:38:34.742" complete="100000">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F_B7078496.xml><?xml version="1.0" encoding="utf-8"?>
<p188:cmLst xmlns:a="http://schemas.openxmlformats.org/drawingml/2006/main" xmlns:r="http://schemas.openxmlformats.org/officeDocument/2006/relationships" xmlns:p188="http://schemas.microsoft.com/office/powerpoint/2018/8/main">
  <p188:cm id="{C8F72FAA-7735-4D4A-9FC7-221504D03E35}" authorId="{E190014E-00EA-F9D5-823C-A32FF1CBF0B9}" status="resolved" created="2023-09-03T19:17:24.757" complete="100000">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replyLst>
      <p188:reply id="{48CDD425-B7F4-B041-B210-83D83DDF964E}" authorId="{E190014E-00EA-F9D5-823C-A32FF1CBF0B9}" created="2023-09-03T19:49:54.430">
        <p188:txBody>
          <a:bodyPr/>
          <a:lstStyle/>
          <a:p>
            <a:r>
              <a:rPr lang="en-US"/>
              <a:t>I’m not seeing where/how this was done. </a:t>
            </a:r>
          </a:p>
        </p188:txBody>
      </p188:reply>
    </p188:replyLst>
    <p188:txBody>
      <a:bodyPr/>
      <a:lstStyle/>
      <a:p>
        <a:r>
          <a:rPr lang="en-US"/>
          <a:t>Add example of simplified comments</a:t>
        </a:r>
      </a:p>
    </p188:txBody>
  </p188:cm>
</p188:cmLst>
</file>

<file path=ppt/comments/modernComment_150_518E6064.xml><?xml version="1.0" encoding="utf-8"?>
<p188:cmLst xmlns:a="http://schemas.openxmlformats.org/drawingml/2006/main" xmlns:r="http://schemas.openxmlformats.org/officeDocument/2006/relationships" xmlns:p188="http://schemas.microsoft.com/office/powerpoint/2018/8/main">
  <p188:cm id="{498A631F-201C-4E4D-B605-2CD524C3A89F}" authorId="{E190014E-00EA-F9D5-823C-A32FF1CBF0B9}" created="2023-08-26T15:48:21.248">
    <pc:sldMkLst xmlns:pc="http://schemas.microsoft.com/office/powerpoint/2013/main/command">
      <pc:docMk/>
      <pc:sldMk cId="1368285284" sldId="336"/>
    </pc:sldMkLst>
    <p188:txBody>
      <a:bodyPr/>
      <a:lstStyle/>
      <a:p>
        <a:r>
          <a:rPr lang="en-US"/>
          <a:t>How many tickets have you closed in Django since this? In other OSS?</a:t>
        </a:r>
      </a:p>
    </p188:txBody>
  </p188:cm>
</p188:cmLst>
</file>

<file path=ppt/comments/modernComment_15B_4EC6402C.xml><?xml version="1.0" encoding="utf-8"?>
<p188:cmLst xmlns:a="http://schemas.openxmlformats.org/drawingml/2006/main" xmlns:r="http://schemas.openxmlformats.org/officeDocument/2006/relationships" xmlns:p188="http://schemas.microsoft.com/office/powerpoint/2018/8/main">
  <p188:cm id="{1EE6A0BF-6D00-9540-B5F8-12DD823C5C1F}" authorId="{E190014E-00EA-F9D5-823C-A32FF1CBF0B9}" created="2023-09-02T19:45:55.703">
    <pc:sldMkLst xmlns:pc="http://schemas.microsoft.com/office/powerpoint/2013/main/command">
      <pc:docMk/>
      <pc:sldMk cId="1321615404" sldId="347"/>
    </pc:sldMkLst>
    <p188:txBody>
      <a:bodyPr/>
      <a:lstStyle/>
      <a:p>
        <a:r>
          <a:rPr lang="en-US"/>
          <a:t>Blur out everything but the comment on world’s expert</a:t>
        </a:r>
      </a:p>
    </p188:txBody>
  </p188:cm>
</p188:cmLst>
</file>

<file path=ppt/comments/modernComment_162_BE7A47D6.xml><?xml version="1.0" encoding="utf-8"?>
<p188:cmLst xmlns:a="http://schemas.openxmlformats.org/drawingml/2006/main" xmlns:r="http://schemas.openxmlformats.org/officeDocument/2006/relationships" xmlns:p188="http://schemas.microsoft.com/office/powerpoint/2018/8/main">
  <p188:cm id="{078B6C83-FB30-0B42-BB14-3980D117A085}"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3_37A1711.xml><?xml version="1.0" encoding="utf-8"?>
<p188:cmLst xmlns:a="http://schemas.openxmlformats.org/drawingml/2006/main" xmlns:r="http://schemas.openxmlformats.org/officeDocument/2006/relationships" xmlns:p188="http://schemas.microsoft.com/office/powerpoint/2018/8/main">
  <p188:cm id="{98DB3F07-B129-ED4F-9089-0937EC434DAE}"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Then I spoke with Simon Charette about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I added a comment to the ticket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comment on the issue thanking me for working on the ticket … the original reporter for the ticket!</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Twitter / X</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working on other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non-ORM related tickets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When it was all over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headed home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having been able to fix a bug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is a scene from the James Cameron movie Titanic (released December 19, 1997) when Leonardo </a:t>
            </a:r>
            <a:r>
              <a:rPr lang="en-US" b="0" dirty="0" err="1">
                <a:solidFill>
                  <a:srgbClr val="CCCCCC"/>
                </a:solidFill>
                <a:effectLst/>
                <a:latin typeface="Inconsolata NF Regular" pitchFamily="49" charset="77"/>
              </a:rPr>
              <a:t>Dicaprio’s</a:t>
            </a:r>
            <a:r>
              <a:rPr lang="en-US" b="0" dirty="0">
                <a:solidFill>
                  <a:srgbClr val="CCCCCC"/>
                </a:solidFill>
                <a:effectLst/>
                <a:latin typeface="Inconsolata NF Regular" pitchFamily="49" charset="77"/>
              </a:rPr>
              <a:t> character says, “I’m the king of the world!”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slowly</a:t>
            </a:r>
          </a:p>
          <a:p>
            <a:endParaRPr lang="en-US" dirty="0"/>
          </a:p>
          <a:p>
            <a:r>
              <a:rPr lang="en-US" dirty="0"/>
              <a:t>How many people are attending their first </a:t>
            </a:r>
            <a:r>
              <a:rPr lang="en-US" dirty="0" err="1"/>
              <a:t>DjangoCon</a:t>
            </a:r>
            <a:endParaRPr lang="en-US" dirty="0"/>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Twitter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vast majority of tickets are no harder than the work you do to solve every single day using Django</a:t>
            </a:r>
          </a:p>
          <a:p>
            <a:r>
              <a:rPr lang="en-US" dirty="0"/>
              <a:t>	a. Yes they need, time, thought, and a little bit of your love</a:t>
            </a:r>
          </a:p>
          <a:p>
            <a:r>
              <a:rPr lang="en-US" dirty="0"/>
              <a:t>	b. If you get stuck while trying to solve it you can ask for help!</a:t>
            </a:r>
          </a:p>
          <a:p>
            <a:r>
              <a:rPr lang="en-US" dirty="0"/>
              <a:t>ACTION: take a sip of water</a:t>
            </a:r>
          </a:p>
          <a:p>
            <a:r>
              <a:rPr lang="en-US" dirty="0"/>
              <a:t>2. The review process is hard </a:t>
            </a:r>
          </a:p>
          <a:p>
            <a:r>
              <a:rPr lang="en-US" dirty="0"/>
              <a:t>	a. … and everyone gets the same review process; </a:t>
            </a:r>
          </a:p>
          <a:p>
            <a:r>
              <a:rPr lang="en-US" dirty="0"/>
              <a:t>	b. it’s not personal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take a sip of water</a:t>
            </a:r>
          </a:p>
          <a:p>
            <a:r>
              <a:rPr lang="en-US" dirty="0"/>
              <a:t>3. You can do it. </a:t>
            </a:r>
          </a:p>
          <a:p>
            <a:r>
              <a:rPr lang="en-US" dirty="0"/>
              <a:t>	a. You are qualified! </a:t>
            </a:r>
          </a:p>
          <a:p>
            <a:r>
              <a:rPr lang="en-US" dirty="0"/>
              <a:t>	b. If you’ve spent time working on an issue you are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3863675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Get a drink 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was running against a Postgres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423132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706425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There I was ... at the top of the Mt Whitney Portal,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Drink Water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but I've used it a few more times since then as I try to learn about a thing. 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the code you’re going to look at, read, and 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will put other OSS accomplishments</a:t>
            </a:r>
          </a:p>
          <a:p>
            <a:endParaRPr lang="en-US" dirty="0"/>
          </a:p>
          <a:p>
            <a:r>
              <a:rPr lang="en-US" dirty="0"/>
              <a:t>- updated docs on </a:t>
            </a:r>
            <a:r>
              <a:rPr lang="en-US" dirty="0" err="1"/>
              <a:t>DjangoPackages</a:t>
            </a:r>
            <a:endParaRPr lang="en-US" dirty="0"/>
          </a:p>
          <a:p>
            <a:r>
              <a:rPr lang="en-US" dirty="0"/>
              <a:t>- </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39296435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ignore it / give up. I could have NOT gone to the summit of the BUG</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(ACTION: Wave your arms)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a:p>
            <a:endParaRPr lang="en-US" dirty="0"/>
          </a:p>
          <a:p>
            <a:r>
              <a:rPr lang="en-US" dirty="0"/>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9/8/23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9/8/23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5B_4EC6402C.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F_B7078496.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62_BE7A47D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63_37A17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36_581BCBEF.xm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7.png"/><Relationship Id="rId5" Type="http://schemas.microsoft.com/office/2018/10/relationships/comments" Target="../comments/modernComment_137_FDDC7A32.xml"/><Relationship Id="rId4"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118_44C8EDC5.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microsoft.com/office/2018/10/relationships/comments" Target="../comments/modernComment_150_518E6064.xm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mastodon.social/@ryancheley" TargetMode="External"/><Relationship Id="rId7"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latin typeface="INCONSOLATA" panose="020B0609030003000000" pitchFamily="49" charset="0"/>
              </a:rPr>
              <a:t>raw_query</a:t>
            </a:r>
            <a:r>
              <a:rPr lang="en-US" dirty="0">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Another 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Sorry -- this is still broken on </a:t>
            </a:r>
            <a:r>
              <a:rPr lang="en-US" dirty="0" err="1"/>
              <a:t>Sqlite</a:t>
            </a:r>
            <a:r>
              <a:rPr lang="en-US" dirty="0"/>
              <a:t>. The additions and fixes mentioned are mostly for Oracle and other backends. The </a:t>
            </a:r>
            <a:r>
              <a:rPr lang="en-US" dirty="0" err="1"/>
              <a:t>Sqlite</a:t>
            </a:r>
            <a:r>
              <a:rPr lang="en-US" dirty="0"/>
              <a:t> backend, at the time I write this, still has </a:t>
            </a:r>
          </a:p>
          <a:p>
            <a:r>
              <a:rPr lang="en-US" dirty="0" err="1">
                <a:latin typeface="INCONSOLATA" panose="020B0609030003000000" pitchFamily="49" charset="0"/>
              </a:rPr>
              <a:t>supports_paramstyle_pyformat</a:t>
            </a:r>
            <a:r>
              <a:rPr lang="en-US" dirty="0">
                <a:latin typeface="INCONSOLATA" panose="020B0609030003000000" pitchFamily="49" charset="0"/>
              </a:rPr>
              <a:t> = False</a:t>
            </a:r>
            <a:r>
              <a:rPr lang="en-US" dirty="0"/>
              <a:t> </a:t>
            </a:r>
          </a:p>
          <a:p>
            <a:r>
              <a:rPr lang="en-US" dirty="0"/>
              <a:t>and still borks with a syntax error if you try to replicate the session in the ticket description.</a:t>
            </a:r>
          </a:p>
          <a:p>
            <a:pPr lvl="1"/>
            <a:r>
              <a:rPr lang="en-US" dirty="0"/>
              <a:t>By Shia Berger</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pic>
        <p:nvPicPr>
          <p:cNvPr id="4" name="Picture 3">
            <a:extLst>
              <a:ext uri="{FF2B5EF4-FFF2-40B4-BE49-F238E27FC236}">
                <a16:creationId xmlns:a16="http://schemas.microsoft.com/office/drawing/2014/main" id="{14BE459B-64C9-D8E8-6B02-191422866C54}"/>
              </a:ext>
            </a:extLst>
          </p:cNvPr>
          <p:cNvPicPr>
            <a:picLocks noChangeAspect="1"/>
          </p:cNvPicPr>
          <p:nvPr/>
        </p:nvPicPr>
        <p:blipFill>
          <a:blip r:embed="rId3"/>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E1B0-F991-364B-1E20-416C06F4C8AA}"/>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World’s Foremost Expert</a:t>
            </a:r>
            <a:endParaRPr lang="en-US" b="1" dirty="0">
              <a:solidFill>
                <a:srgbClr val="00B0F0"/>
              </a:solidFill>
              <a:latin typeface="INCONSOLATA" panose="020B0609030003000000" pitchFamily="49" charset="0"/>
            </a:endParaRPr>
          </a:p>
        </p:txBody>
      </p:sp>
      <p:pic>
        <p:nvPicPr>
          <p:cNvPr id="1026" name="Picture 2" descr="Comments on Trac of my first interaction with the Django community.&#10;&#10;I said:&#10;&quot;I was wondering if this is being worked on or if I could try to pick it up, happy to work on it in a group as well&quot;&#10;&#10;To which Carlton replied:&#10;&quot;Hi Sarah — you're very welcome to pick it up. 🙂&#10;I'd suggest an initial time-boxed investigation to work out what the state of play is.&#10;At that point you'll be the world expert™ on this issue, so either you'll have an idea or you'll want input. If you open a PR at that point (even just adding comments in the second case) to explain what's going on, it's easier for others to get up to speed and input.&quot;">
            <a:extLst>
              <a:ext uri="{FF2B5EF4-FFF2-40B4-BE49-F238E27FC236}">
                <a16:creationId xmlns:a16="http://schemas.microsoft.com/office/drawing/2014/main" id="{278308E4-8404-45C8-5AD2-624A79D7D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15" y="1512421"/>
            <a:ext cx="115951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615404"/>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177D-463E-8386-A6DE-8B35EC57C65A}"/>
              </a:ext>
            </a:extLst>
          </p:cNvPr>
          <p:cNvPicPr>
            <a:picLocks noChangeAspect="1"/>
          </p:cNvPicPr>
          <p:nvPr/>
        </p:nvPicPr>
        <p:blipFill>
          <a:blip r:embed="rId4"/>
          <a:stretch>
            <a:fillRect/>
          </a:stretch>
        </p:blipFill>
        <p:spPr>
          <a:xfrm>
            <a:off x="483422" y="1661739"/>
            <a:ext cx="11215520" cy="3531488"/>
          </a:xfrm>
          <a:prstGeom prst="rect">
            <a:avLst/>
          </a:prstGeom>
        </p:spPr>
      </p:pic>
    </p:spTree>
    <p:extLst>
      <p:ext uri="{BB962C8B-B14F-4D97-AF65-F5344CB8AC3E}">
        <p14:creationId xmlns:p14="http://schemas.microsoft.com/office/powerpoint/2010/main" val="3070723222"/>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F24D-D884-AB2F-1AB3-F1E9703E9D03}"/>
              </a:ext>
            </a:extLst>
          </p:cNvPr>
          <p:cNvPicPr>
            <a:picLocks noChangeAspect="1"/>
          </p:cNvPicPr>
          <p:nvPr/>
        </p:nvPicPr>
        <p:blipFill>
          <a:blip r:embed="rId3"/>
          <a:stretch>
            <a:fillRect/>
          </a:stretch>
        </p:blipFill>
        <p:spPr>
          <a:xfrm>
            <a:off x="461301" y="2433536"/>
            <a:ext cx="11269398" cy="1990927"/>
          </a:xfrm>
          <a:prstGeom prst="rect">
            <a:avLst/>
          </a:prstGeom>
        </p:spPr>
      </p:pic>
    </p:spTree>
    <p:extLst>
      <p:ext uri="{BB962C8B-B14F-4D97-AF65-F5344CB8AC3E}">
        <p14:creationId xmlns:p14="http://schemas.microsoft.com/office/powerpoint/2010/main" val="319568482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Django uses "format" style placeholders, </a:t>
            </a:r>
          </a:p>
          <a:p>
            <a:r>
              <a:rPr lang="en-US" dirty="0"/>
              <a:t>pysqlite2 uses "</a:t>
            </a:r>
            <a:r>
              <a:rPr lang="en-US" dirty="0" err="1"/>
              <a:t>qmark</a:t>
            </a:r>
            <a:r>
              <a:rPr lang="en-US" dirty="0"/>
              <a:t>" style. </a:t>
            </a:r>
          </a:p>
          <a:p>
            <a:r>
              <a:rPr lang="en-US" dirty="0"/>
              <a:t>if you want to use a literal "%s" in a query,  you'll need to use "%%s". </a:t>
            </a:r>
          </a:p>
        </p:txBody>
      </p:sp>
    </p:spTree>
    <p:extLst>
      <p:ext uri="{BB962C8B-B14F-4D97-AF65-F5344CB8AC3E}">
        <p14:creationId xmlns:p14="http://schemas.microsoft.com/office/powerpoint/2010/main" val="2298129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111959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p>
          <a:p>
            <a:pPr lvl="1"/>
            <a:endParaRPr lang="en-US" dirty="0"/>
          </a:p>
        </p:txBody>
      </p:sp>
    </p:spTree>
    <p:extLst>
      <p:ext uri="{BB962C8B-B14F-4D97-AF65-F5344CB8AC3E}">
        <p14:creationId xmlns:p14="http://schemas.microsoft.com/office/powerpoint/2010/main" val="208556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4"/>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04136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4"/>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1968770" y="1837905"/>
            <a:ext cx="543739"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 </a:t>
            </a:r>
          </a:p>
          <a:p>
            <a:r>
              <a:rPr lang="en-US" dirty="0"/>
              <a:t>2020</a:t>
            </a:r>
          </a:p>
          <a:p>
            <a:r>
              <a:rPr lang="en-US" dirty="0"/>
              <a:t>2021</a:t>
            </a:r>
          </a:p>
          <a:p>
            <a:r>
              <a:rPr lang="en-US" dirty="0"/>
              <a:t>2022</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
        <p:nvSpPr>
          <p:cNvPr id="7" name="TextBox 6">
            <a:extLst>
              <a:ext uri="{FF2B5EF4-FFF2-40B4-BE49-F238E27FC236}">
                <a16:creationId xmlns:a16="http://schemas.microsoft.com/office/drawing/2014/main" id="{364B19BA-97E1-39F2-96E4-E629445ED12F}"/>
              </a:ext>
            </a:extLst>
          </p:cNvPr>
          <p:cNvSpPr txBox="1"/>
          <p:nvPr/>
        </p:nvSpPr>
        <p:spPr>
          <a:xfrm>
            <a:off x="1968770" y="2329310"/>
            <a:ext cx="543739" cy="523220"/>
          </a:xfrm>
          <a:prstGeom prst="rect">
            <a:avLst/>
          </a:prstGeom>
          <a:noFill/>
        </p:spPr>
        <p:txBody>
          <a:bodyPr wrap="none" rtlCol="0">
            <a:spAutoFit/>
          </a:bodyPr>
          <a:lstStyle/>
          <a:p>
            <a:r>
              <a:rPr lang="en-US" sz="28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1972701" y="2852530"/>
            <a:ext cx="543739" cy="523220"/>
          </a:xfrm>
          <a:prstGeom prst="rect">
            <a:avLst/>
          </a:prstGeom>
          <a:noFill/>
        </p:spPr>
        <p:txBody>
          <a:bodyPr wrap="none" rtlCol="0">
            <a:spAutoFit/>
          </a:bodyPr>
          <a:lstStyle/>
          <a:p>
            <a:r>
              <a:rPr lang="en-US" sz="28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1886599" y="3253500"/>
            <a:ext cx="697627" cy="707886"/>
          </a:xfrm>
          <a:prstGeom prst="rect">
            <a:avLst/>
          </a:prstGeom>
          <a:noFill/>
        </p:spPr>
        <p:txBody>
          <a:bodyPr wrap="none" rtlCol="0">
            <a:spAutoFit/>
          </a:bodyPr>
          <a:lstStyle/>
          <a:p>
            <a:r>
              <a:rPr lang="en-US" sz="4000" dirty="0"/>
              <a:t>🧑🏻‍💻</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2020990" y="3886058"/>
            <a:ext cx="543739" cy="523220"/>
          </a:xfrm>
          <a:prstGeom prst="rect">
            <a:avLst/>
          </a:prstGeom>
          <a:noFill/>
        </p:spPr>
        <p:txBody>
          <a:bodyPr wrap="none" rtlCol="0">
            <a:spAutoFit/>
          </a:bodyPr>
          <a:lstStyle/>
          <a:p>
            <a:r>
              <a:rPr lang="en-US" sz="28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2564729" y="3886058"/>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9" grpId="0" animBg="1"/>
      <p:bldP spid="8" grpId="0" animBg="1"/>
      <p:bldP spid="7"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pic>
        <p:nvPicPr>
          <p:cNvPr id="2" name="Picture 1" descr="A qr code on a white background&#10;&#10;Description automatically generated">
            <a:extLst>
              <a:ext uri="{FF2B5EF4-FFF2-40B4-BE49-F238E27FC236}">
                <a16:creationId xmlns:a16="http://schemas.microsoft.com/office/drawing/2014/main" id="{4442567F-465B-EB15-D421-3FD695418B19}"/>
              </a:ext>
            </a:extLst>
          </p:cNvPr>
          <p:cNvPicPr>
            <a:picLocks noChangeAspect="1"/>
          </p:cNvPicPr>
          <p:nvPr/>
        </p:nvPicPr>
        <p:blipFill>
          <a:blip r:embed="rId3"/>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from Django Con US 2022 in San Diego California. An aquamarine circle is drawn around Ryan Cheley, the presenter of this talk. &#10;&#10;The picture was originally taken by Paola Melichore and posted to Twitter">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384313"/>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ORM can seem BIG and Scary</a:t>
            </a:r>
            <a:endParaRPr lang="en-US" dirty="0"/>
          </a:p>
        </p:txBody>
      </p:sp>
    </p:spTree>
    <p:extLst>
      <p:ext uri="{BB962C8B-B14F-4D97-AF65-F5344CB8AC3E}">
        <p14:creationId xmlns:p14="http://schemas.microsoft.com/office/powerpoint/2010/main" val="2594833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Code for Django can seem BIG and Scary</a:t>
            </a:r>
            <a:endParaRPr lang="en-US" dirty="0"/>
          </a:p>
        </p:txBody>
      </p:sp>
    </p:spTree>
    <p:extLst>
      <p:ext uri="{BB962C8B-B14F-4D97-AF65-F5344CB8AC3E}">
        <p14:creationId xmlns:p14="http://schemas.microsoft.com/office/powerpoint/2010/main" val="4143187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a:t>
            </a:r>
          </a:p>
          <a:p>
            <a:r>
              <a:rPr lang="en-US" dirty="0"/>
              <a:t>Read</a:t>
            </a:r>
          </a:p>
          <a:p>
            <a:r>
              <a:rPr lang="en-US" dirty="0"/>
              <a:t>Write</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423D-2BD7-2AF8-155A-2237E9D6EDD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68285284"/>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from the Django Trac Ticket System which states:&#10;&#10;Changed 11 months ago by Ryan Cheley&#10;Owner: changed from nobody to Ryan Cheley&#10;Status: new to assigned&#10;&#10;Comment: I'm at DjangoCon US and I'm looking into this ticket">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198636" y="1163170"/>
            <a:ext cx="11794728" cy="4531659"/>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12231</TotalTime>
  <Words>2571</Words>
  <Application>Microsoft Macintosh PowerPoint</Application>
  <PresentationFormat>Widescreen</PresentationFormat>
  <Paragraphs>421</Paragraphs>
  <Slides>78</Slides>
  <Notes>73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-apple-system</vt:lpstr>
      <vt:lpstr>Arial</vt:lpstr>
      <vt:lpstr>Calibri</vt:lpstr>
      <vt:lpstr>Calibri Light</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My Trac Comment</vt:lpstr>
      <vt:lpstr>🎉</vt:lpstr>
      <vt:lpstr>Comment</vt:lpstr>
      <vt:lpstr>Letting everyone know!</vt:lpstr>
      <vt:lpstr>🏠</vt:lpstr>
      <vt:lpstr>PowerPoint Presentation</vt:lpstr>
      <vt:lpstr>But then … </vt:lpstr>
      <vt:lpstr>Another Comment</vt:lpstr>
      <vt:lpstr>😩 </vt:lpstr>
      <vt:lpstr>🙈🙉🙊</vt:lpstr>
      <vt:lpstr>🛠️</vt:lpstr>
      <vt:lpstr>Feelings …</vt:lpstr>
      <vt:lpstr>😳</vt:lpstr>
      <vt:lpstr>😞 </vt:lpstr>
      <vt:lpstr>😨 </vt:lpstr>
      <vt:lpstr>Community </vt:lpstr>
      <vt:lpstr>Your Web Framework Needs You!</vt:lpstr>
      <vt:lpstr>The World’s Foremost Expert</vt:lpstr>
      <vt:lpstr>Working on the Ticket</vt:lpstr>
      <vt:lpstr>PowerPoint Presentation</vt:lpstr>
      <vt:lpstr>🐛</vt:lpstr>
      <vt:lpstr>PowerPoint Presentation</vt:lpstr>
      <vt:lpstr>PowerPoint Presentation</vt:lpstr>
      <vt:lpstr>PowerPoint Presentation</vt:lpstr>
      <vt:lpstr>📖</vt:lpstr>
      <vt:lpstr>Results of Research</vt:lpstr>
      <vt:lpstr>✍🏻</vt:lpstr>
      <vt:lpstr>Ideas for a fix</vt:lpstr>
      <vt:lpstr>My Regular Expression</vt:lpstr>
      <vt:lpstr>PowerPoint Presentation</vt:lpstr>
      <vt:lpstr>PowerPoint Presentation</vt:lpstr>
      <vt:lpstr>PowerPoint Presentation</vt:lpstr>
      <vt:lpstr>🧪</vt:lpstr>
      <vt:lpstr>Testing Hypothesis Matrix</vt:lpstr>
      <vt:lpstr>PowerPoint Presentation</vt:lpstr>
      <vt:lpstr>📜</vt:lpstr>
      <vt:lpstr>Public Notes</vt:lpstr>
      <vt:lpstr>PowerPoint Presentation</vt:lpstr>
      <vt:lpstr>My Public Notes</vt:lpstr>
      <vt:lpstr>The fix</vt:lpstr>
      <vt:lpstr>Nick Pope</vt:lpstr>
      <vt:lpstr>PowerPoint Presentation</vt:lpstr>
      <vt:lpstr>Shia Berger</vt:lpstr>
      <vt:lpstr>PowerPoint Presentation</vt:lpstr>
      <vt:lpstr>Simon Charette</vt:lpstr>
      <vt:lpstr>PowerPoint Presentation</vt:lpstr>
      <vt:lpstr>Mariusz Felisiak</vt:lpstr>
      <vt:lpstr>PowerPoint Presentation</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Trac</vt:lpstr>
      <vt:lpstr>PowerPoint Presentation</vt:lpstr>
      <vt:lpstr>So remember …</vt:lpstr>
      <vt:lpstr>Your Framework needs YOU</vt:lpstr>
      <vt:lpstr>Community</vt:lpstr>
      <vt:lpstr>Thank you</vt:lpstr>
      <vt:lpstr>Find me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34</cp:revision>
  <dcterms:created xsi:type="dcterms:W3CDTF">2023-07-28T01:54:11Z</dcterms:created>
  <dcterms:modified xsi:type="dcterms:W3CDTF">2023-09-09T21:04:10Z</dcterms:modified>
</cp:coreProperties>
</file>